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89" r:id="rId5"/>
    <p:sldId id="286" r:id="rId6"/>
    <p:sldId id="270" r:id="rId7"/>
    <p:sldId id="292" r:id="rId8"/>
    <p:sldId id="306" r:id="rId9"/>
    <p:sldId id="296" r:id="rId10"/>
    <p:sldId id="298" r:id="rId11"/>
    <p:sldId id="299" r:id="rId12"/>
    <p:sldId id="301" r:id="rId13"/>
    <p:sldId id="302" r:id="rId14"/>
    <p:sldId id="300" r:id="rId15"/>
    <p:sldId id="304" r:id="rId16"/>
    <p:sldId id="305" r:id="rId17"/>
    <p:sldId id="308" r:id="rId18"/>
    <p:sldId id="309" r:id="rId19"/>
    <p:sldId id="310" r:id="rId20"/>
    <p:sldId id="287" r:id="rId21"/>
    <p:sldId id="311" r:id="rId22"/>
    <p:sldId id="314" r:id="rId23"/>
    <p:sldId id="29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8" y="53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12/9/2021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pn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12/9/2021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334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671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848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175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365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85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826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064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2884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809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90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245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66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381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688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12/9/2021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jpe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9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6.pn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photo/bank-banking-black-and-white-budget-259209/" TargetMode="External"/><Relationship Id="rId3" Type="http://schemas.openxmlformats.org/officeDocument/2006/relationships/hyperlink" Target="https://www.pexels.com/@belart84?utm_content=attributionCopyText&amp;utm_medium=referral&amp;utm_source=pexels" TargetMode="External"/><Relationship Id="rId7" Type="http://schemas.openxmlformats.org/officeDocument/2006/relationships/hyperlink" Target="https://www.pexels.com/photo/bank-banking-black-and-white-budget-259209/?utm_content=attributionCopyText&amp;utm_medium=referral&amp;utm_source=pexels" TargetMode="External"/><Relationship Id="rId2" Type="http://schemas.openxmlformats.org/officeDocument/2006/relationships/hyperlink" Target="https://www.pexels.com/photo/person-holding-black-android-smartphone-5076516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pexels.com/@pixabay?utm_content=attributionCopyText&amp;utm_medium=referral&amp;utm_source=pexels" TargetMode="External"/><Relationship Id="rId5" Type="http://schemas.openxmlformats.org/officeDocument/2006/relationships/hyperlink" Target="https://www.pexels.com/photo/close-up-photo-of-hanged-clothes-2447042/" TargetMode="External"/><Relationship Id="rId4" Type="http://schemas.openxmlformats.org/officeDocument/2006/relationships/hyperlink" Target="https://www.pexels.com/photo/close-up-photo-of-hanged-clothes-2447042/?utm_content=attributionCopyText&amp;utm_medium=referral&amp;utm_source=pexel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pic>
        <p:nvPicPr>
          <p:cNvPr id="9" name="Picture 8" descr="A person in a grocery store&#10;&#10;Description automatically generated with medium confidence">
            <a:extLst>
              <a:ext uri="{FF2B5EF4-FFF2-40B4-BE49-F238E27FC236}">
                <a16:creationId xmlns:a16="http://schemas.microsoft.com/office/drawing/2014/main" id="{9B4C4591-AC14-4E44-BD9C-A76B15E4B8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525" y="-166339"/>
            <a:ext cx="12554337" cy="8369558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-298525" y="-166340"/>
            <a:ext cx="12554337" cy="836955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 fontScale="90000"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PROJECT PROPOSAL</a:t>
            </a:r>
            <a:br>
              <a:rPr lang="en-US" sz="5000" dirty="0">
                <a:solidFill>
                  <a:schemeClr val="bg1"/>
                </a:solidFill>
              </a:rPr>
            </a:br>
            <a:r>
              <a:rPr lang="en-US" sz="5000" dirty="0">
                <a:solidFill>
                  <a:schemeClr val="bg1"/>
                </a:solidFill>
              </a:rPr>
              <a:t>NETSUITE’S UNIFIED CRM &amp; ERP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2565401" y="4221162"/>
            <a:ext cx="6752166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Increasing Average </a:t>
            </a:r>
            <a:r>
              <a:rPr lang="en-US" dirty="0"/>
              <a:t>T</a:t>
            </a:r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ransaction </a:t>
            </a:r>
            <a:r>
              <a:rPr lang="en-US" dirty="0"/>
              <a:t>A</a:t>
            </a:r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mounts </a:t>
            </a:r>
            <a:r>
              <a:rPr lang="en-US" dirty="0"/>
              <a:t>P</a:t>
            </a:r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er </a:t>
            </a:r>
            <a:r>
              <a:rPr lang="en-US" dirty="0"/>
              <a:t>C</a:t>
            </a:r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ustomer </a:t>
            </a:r>
            <a:r>
              <a:rPr lang="en-US" dirty="0"/>
              <a:t>V</a:t>
            </a:r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isit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3926644" y="2511062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77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8575D-0E55-4A9D-9DB5-E05119C1617B}"/>
              </a:ext>
            </a:extLst>
          </p:cNvPr>
          <p:cNvSpPr txBox="1"/>
          <p:nvPr/>
        </p:nvSpPr>
        <p:spPr>
          <a:xfrm>
            <a:off x="486552" y="1479717"/>
            <a:ext cx="7287895" cy="245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Walmart’s return on total assets ratio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 low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 0.12.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A ratio of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2.5 or more is generally considered good.</a:t>
            </a: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Walmart’s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return on stockholders’ equity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percentage is 18%.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 resulting percentage between 15 to 20% is generally considered good.</a:t>
            </a: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Placeholder 35" descr="Badge Unfollow with solid fill">
            <a:extLst>
              <a:ext uri="{FF2B5EF4-FFF2-40B4-BE49-F238E27FC236}">
                <a16:creationId xmlns:a16="http://schemas.microsoft.com/office/drawing/2014/main" id="{7C8CCAA2-A39A-41F4-B0FB-10A9503B0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451493" y="5477767"/>
            <a:ext cx="576000" cy="57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D7D7FC-46B9-462D-B1CC-227E81015796}"/>
              </a:ext>
            </a:extLst>
          </p:cNvPr>
          <p:cNvSpPr txBox="1"/>
          <p:nvPr/>
        </p:nvSpPr>
        <p:spPr>
          <a:xfrm>
            <a:off x="9030170" y="5581100"/>
            <a:ext cx="2374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Low &amp; Positive Profitability Ratios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4C89A3C9-A6FF-4C3D-A355-DC367C30A220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E. Profitability</a:t>
            </a:r>
          </a:p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Ratios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588576-3F1D-41E2-B1F5-DCA4A709555D}"/>
              </a:ext>
            </a:extLst>
          </p:cNvPr>
          <p:cNvSpPr txBox="1"/>
          <p:nvPr/>
        </p:nvSpPr>
        <p:spPr>
          <a:xfrm>
            <a:off x="8451494" y="3343046"/>
            <a:ext cx="3172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on total assets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the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return on stockholder’s equity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ratios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were used to evaluate Walmart’s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profitability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70F695-D1AC-47C2-A2B8-F05149000985}"/>
              </a:ext>
            </a:extLst>
          </p:cNvPr>
          <p:cNvSpPr txBox="1">
            <a:spLocks/>
          </p:cNvSpPr>
          <p:nvPr/>
        </p:nvSpPr>
        <p:spPr bwMode="white">
          <a:xfrm>
            <a:off x="1012755" y="4351847"/>
            <a:ext cx="4854035" cy="2708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3300" dirty="0">
                <a:solidFill>
                  <a:schemeClr val="bg1"/>
                </a:solidFill>
              </a:rPr>
              <a:t>What does it mean?</a:t>
            </a:r>
          </a:p>
          <a:p>
            <a:pPr>
              <a:lnSpc>
                <a:spcPct val="110000"/>
              </a:lnSpc>
            </a:pPr>
            <a:endParaRPr lang="en-US" sz="33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9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Walmart’s </a:t>
            </a:r>
            <a:r>
              <a:rPr lang="en-US" sz="29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return of total assets </a:t>
            </a:r>
            <a:r>
              <a:rPr lang="en-US" sz="29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 probably not be one of the primary sources for funding this project. 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Walmart’s</a:t>
            </a:r>
            <a:r>
              <a:rPr lang="en-US" sz="29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return on stockholder’s equity</a:t>
            </a:r>
            <a:r>
              <a:rPr lang="en-US" sz="29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could be one of the sources for funding the project. </a:t>
            </a:r>
            <a:endParaRPr lang="en-US" sz="29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pic>
        <p:nvPicPr>
          <p:cNvPr id="16" name="Picture Placeholder 35" descr="Information with solid fill">
            <a:extLst>
              <a:ext uri="{FF2B5EF4-FFF2-40B4-BE49-F238E27FC236}">
                <a16:creationId xmlns:a16="http://schemas.microsoft.com/office/drawing/2014/main" id="{476C54E8-EB70-4BD4-9636-21BEEF0068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 bwMode="white">
          <a:xfrm>
            <a:off x="746976" y="4198474"/>
            <a:ext cx="526203" cy="526203"/>
          </a:xfrm>
          <a:prstGeom prst="rect">
            <a:avLst/>
          </a:prstGeom>
        </p:spPr>
      </p:pic>
      <p:pic>
        <p:nvPicPr>
          <p:cNvPr id="17" name="Picture Placeholder 35" descr="Check icon">
            <a:extLst>
              <a:ext uri="{FF2B5EF4-FFF2-40B4-BE49-F238E27FC236}">
                <a16:creationId xmlns:a16="http://schemas.microsoft.com/office/drawing/2014/main" id="{73371507-F76A-4B15-8376-C01C622D445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7876389" y="5399094"/>
            <a:ext cx="733345" cy="73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61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11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D7D7FC-46B9-462D-B1CC-227E81015796}"/>
              </a:ext>
            </a:extLst>
          </p:cNvPr>
          <p:cNvSpPr txBox="1"/>
          <p:nvPr/>
        </p:nvSpPr>
        <p:spPr>
          <a:xfrm>
            <a:off x="8776062" y="5020653"/>
            <a:ext cx="2577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Mostly Positive Metrics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4C89A3C9-A6FF-4C3D-A355-DC367C30A220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F. Summary of Current Position Metrics</a:t>
            </a:r>
          </a:p>
        </p:txBody>
      </p:sp>
      <p:pic>
        <p:nvPicPr>
          <p:cNvPr id="15" name="Picture Placeholder 35" descr="Check icon">
            <a:extLst>
              <a:ext uri="{FF2B5EF4-FFF2-40B4-BE49-F238E27FC236}">
                <a16:creationId xmlns:a16="http://schemas.microsoft.com/office/drawing/2014/main" id="{EF8899A4-9785-4DAA-8769-B9FADE6B5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9283602" y="5400028"/>
            <a:ext cx="627719" cy="627719"/>
          </a:xfrm>
          <a:prstGeom prst="rect">
            <a:avLst/>
          </a:prstGeom>
        </p:spPr>
      </p:pic>
      <p:pic>
        <p:nvPicPr>
          <p:cNvPr id="16" name="Picture Placeholder 35" descr="Check icon">
            <a:extLst>
              <a:ext uri="{FF2B5EF4-FFF2-40B4-BE49-F238E27FC236}">
                <a16:creationId xmlns:a16="http://schemas.microsoft.com/office/drawing/2014/main" id="{72E590AF-CB77-4CC2-89B6-A5BC200B0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756696" y="5397151"/>
            <a:ext cx="668592" cy="627719"/>
          </a:xfrm>
          <a:prstGeom prst="rect">
            <a:avLst/>
          </a:prstGeom>
        </p:spPr>
      </p:pic>
      <p:pic>
        <p:nvPicPr>
          <p:cNvPr id="17" name="Picture Placeholder 35" descr="Check icon">
            <a:extLst>
              <a:ext uri="{FF2B5EF4-FFF2-40B4-BE49-F238E27FC236}">
                <a16:creationId xmlns:a16="http://schemas.microsoft.com/office/drawing/2014/main" id="{C96074C8-C502-4B5A-9590-1C47293618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10299492" y="5402885"/>
            <a:ext cx="627719" cy="627719"/>
          </a:xfrm>
          <a:prstGeom prst="rect">
            <a:avLst/>
          </a:prstGeom>
        </p:spPr>
      </p:pic>
      <p:pic>
        <p:nvPicPr>
          <p:cNvPr id="18" name="Picture Placeholder 35" descr="Badge Unfollow with solid fill">
            <a:extLst>
              <a:ext uri="{FF2B5EF4-FFF2-40B4-BE49-F238E27FC236}">
                <a16:creationId xmlns:a16="http://schemas.microsoft.com/office/drawing/2014/main" id="{129E2F5F-3629-4AEF-AA21-D286D59C1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 bwMode="white">
          <a:xfrm>
            <a:off x="9863856" y="5497836"/>
            <a:ext cx="493767" cy="493767"/>
          </a:xfrm>
          <a:prstGeom prst="rect">
            <a:avLst/>
          </a:prstGeom>
        </p:spPr>
      </p:pic>
      <p:pic>
        <p:nvPicPr>
          <p:cNvPr id="19" name="Picture Placeholder 35" descr="Check icon">
            <a:extLst>
              <a:ext uri="{FF2B5EF4-FFF2-40B4-BE49-F238E27FC236}">
                <a16:creationId xmlns:a16="http://schemas.microsoft.com/office/drawing/2014/main" id="{AC3D139D-E425-4698-8996-AF22364266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9793271" y="4059766"/>
            <a:ext cx="763864" cy="76386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Placeholder 35" descr="Check icon">
            <a:extLst>
              <a:ext uri="{FF2B5EF4-FFF2-40B4-BE49-F238E27FC236}">
                <a16:creationId xmlns:a16="http://schemas.microsoft.com/office/drawing/2014/main" id="{44CE52AC-4E76-49D0-A8DC-EABAD782F8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10721704" y="5397151"/>
            <a:ext cx="609541" cy="627719"/>
          </a:xfrm>
          <a:prstGeom prst="rect">
            <a:avLst/>
          </a:prstGeom>
        </p:spPr>
      </p:pic>
      <p:pic>
        <p:nvPicPr>
          <p:cNvPr id="22" name="Picture Placeholder 35" descr="Badge Unfollow with solid fill">
            <a:extLst>
              <a:ext uri="{FF2B5EF4-FFF2-40B4-BE49-F238E27FC236}">
                <a16:creationId xmlns:a16="http://schemas.microsoft.com/office/drawing/2014/main" id="{729CA0BB-A538-4B27-9A02-2F25EB2DCA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 bwMode="white">
          <a:xfrm>
            <a:off x="11095901" y="5483826"/>
            <a:ext cx="493767" cy="4937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C310232-BC97-4849-BC0B-D6AB0906C869}"/>
              </a:ext>
            </a:extLst>
          </p:cNvPr>
          <p:cNvSpPr/>
          <p:nvPr/>
        </p:nvSpPr>
        <p:spPr>
          <a:xfrm>
            <a:off x="8885775" y="5889666"/>
            <a:ext cx="4074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016B93-A33C-48EC-92D5-AEAEED16CFBE}"/>
              </a:ext>
            </a:extLst>
          </p:cNvPr>
          <p:cNvSpPr/>
          <p:nvPr/>
        </p:nvSpPr>
        <p:spPr>
          <a:xfrm>
            <a:off x="9425288" y="5889665"/>
            <a:ext cx="4074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</a:t>
            </a:r>
            <a:endParaRPr lang="en-US" sz="2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271ADD-A8C0-4BCC-9125-4B5588C5D53F}"/>
              </a:ext>
            </a:extLst>
          </p:cNvPr>
          <p:cNvSpPr/>
          <p:nvPr/>
        </p:nvSpPr>
        <p:spPr>
          <a:xfrm>
            <a:off x="9935411" y="5889664"/>
            <a:ext cx="4074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</a:t>
            </a:r>
            <a:endParaRPr lang="en-US" sz="2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4B6F6AB-8B62-40EE-B184-D5C28F514FF6}"/>
              </a:ext>
            </a:extLst>
          </p:cNvPr>
          <p:cNvSpPr/>
          <p:nvPr/>
        </p:nvSpPr>
        <p:spPr>
          <a:xfrm>
            <a:off x="10445534" y="5889663"/>
            <a:ext cx="40748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</a:t>
            </a:r>
            <a:endParaRPr lang="en-US" sz="2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B598713-12B2-44F7-8A4B-52E8F861770A}"/>
              </a:ext>
            </a:extLst>
          </p:cNvPr>
          <p:cNvSpPr/>
          <p:nvPr/>
        </p:nvSpPr>
        <p:spPr>
          <a:xfrm>
            <a:off x="10964473" y="5889662"/>
            <a:ext cx="38985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</a:t>
            </a:r>
            <a:endParaRPr lang="en-US" sz="2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aphicFrame>
        <p:nvGraphicFramePr>
          <p:cNvPr id="36" name="Table 36">
            <a:extLst>
              <a:ext uri="{FF2B5EF4-FFF2-40B4-BE49-F238E27FC236}">
                <a16:creationId xmlns:a16="http://schemas.microsoft.com/office/drawing/2014/main" id="{3035C1AD-6C03-4164-8A66-098C70077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30816"/>
              </p:ext>
            </p:extLst>
          </p:nvPr>
        </p:nvGraphicFramePr>
        <p:xfrm>
          <a:off x="947607" y="1532820"/>
          <a:ext cx="6221289" cy="30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5719">
                  <a:extLst>
                    <a:ext uri="{9D8B030D-6E8A-4147-A177-3AD203B41FA5}">
                      <a16:colId xmlns:a16="http://schemas.microsoft.com/office/drawing/2014/main" val="2919802309"/>
                    </a:ext>
                  </a:extLst>
                </a:gridCol>
                <a:gridCol w="2055570">
                  <a:extLst>
                    <a:ext uri="{9D8B030D-6E8A-4147-A177-3AD203B41FA5}">
                      <a16:colId xmlns:a16="http://schemas.microsoft.com/office/drawing/2014/main" val="1911254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Low     |   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6468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A. High net profit margin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680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B. High retained earnings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97984"/>
                  </a:ext>
                </a:extLst>
              </a:tr>
              <a:tr h="1273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C. Not in the best state for liquidity right now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7990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B. High Solvency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206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E. For its profitability, the return on total assets is low, but the company has a good return on stockholders’ equity.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547733"/>
                  </a:ext>
                </a:extLst>
              </a:tr>
            </a:tbl>
          </a:graphicData>
        </a:graphic>
      </p:graphicFrame>
      <p:pic>
        <p:nvPicPr>
          <p:cNvPr id="38" name="Graphic 37" descr="Checkmark with solid fill">
            <a:extLst>
              <a:ext uri="{FF2B5EF4-FFF2-40B4-BE49-F238E27FC236}">
                <a16:creationId xmlns:a16="http://schemas.microsoft.com/office/drawing/2014/main" id="{1CF97FFC-7CFE-406E-B650-2C09EE60A6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9636" y="1974783"/>
            <a:ext cx="383478" cy="373958"/>
          </a:xfrm>
          <a:prstGeom prst="rect">
            <a:avLst/>
          </a:prstGeom>
        </p:spPr>
      </p:pic>
      <p:pic>
        <p:nvPicPr>
          <p:cNvPr id="39" name="Graphic 38" descr="Checkmark with solid fill">
            <a:extLst>
              <a:ext uri="{FF2B5EF4-FFF2-40B4-BE49-F238E27FC236}">
                <a16:creationId xmlns:a16="http://schemas.microsoft.com/office/drawing/2014/main" id="{840F97E9-0222-4E81-A786-1AD1F71290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9636" y="2387046"/>
            <a:ext cx="383478" cy="373958"/>
          </a:xfrm>
          <a:prstGeom prst="rect">
            <a:avLst/>
          </a:prstGeom>
        </p:spPr>
      </p:pic>
      <p:pic>
        <p:nvPicPr>
          <p:cNvPr id="40" name="Graphic 39" descr="Checkmark with solid fill">
            <a:extLst>
              <a:ext uri="{FF2B5EF4-FFF2-40B4-BE49-F238E27FC236}">
                <a16:creationId xmlns:a16="http://schemas.microsoft.com/office/drawing/2014/main" id="{EC163893-F2E1-433F-A77B-7842542879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9636" y="3363991"/>
            <a:ext cx="383478" cy="373958"/>
          </a:xfrm>
          <a:prstGeom prst="rect">
            <a:avLst/>
          </a:prstGeom>
        </p:spPr>
      </p:pic>
      <p:pic>
        <p:nvPicPr>
          <p:cNvPr id="41" name="Graphic 40" descr="Checkmark with solid fill">
            <a:extLst>
              <a:ext uri="{FF2B5EF4-FFF2-40B4-BE49-F238E27FC236}">
                <a16:creationId xmlns:a16="http://schemas.microsoft.com/office/drawing/2014/main" id="{5F0B1A8B-A60F-4712-884B-9B117DAD54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69636" y="4069780"/>
            <a:ext cx="383478" cy="373958"/>
          </a:xfrm>
          <a:prstGeom prst="rect">
            <a:avLst/>
          </a:prstGeom>
        </p:spPr>
      </p:pic>
      <p:pic>
        <p:nvPicPr>
          <p:cNvPr id="45" name="Graphic 44" descr="Badge Unfollow with solid fill">
            <a:extLst>
              <a:ext uri="{FF2B5EF4-FFF2-40B4-BE49-F238E27FC236}">
                <a16:creationId xmlns:a16="http://schemas.microsoft.com/office/drawing/2014/main" id="{43FF60B1-0AA0-494F-855F-73CEE75CCB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6476" y="2761004"/>
            <a:ext cx="494261" cy="494261"/>
          </a:xfrm>
          <a:prstGeom prst="rect">
            <a:avLst/>
          </a:prstGeom>
        </p:spPr>
      </p:pic>
      <p:pic>
        <p:nvPicPr>
          <p:cNvPr id="46" name="Graphic 45" descr="Badge Unfollow with solid fill">
            <a:extLst>
              <a:ext uri="{FF2B5EF4-FFF2-40B4-BE49-F238E27FC236}">
                <a16:creationId xmlns:a16="http://schemas.microsoft.com/office/drawing/2014/main" id="{05BC66A0-A290-43FF-A925-A55F1C591B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6476" y="4044448"/>
            <a:ext cx="494261" cy="494261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54DA803-06F6-48E3-B890-41D439153D94}"/>
              </a:ext>
            </a:extLst>
          </p:cNvPr>
          <p:cNvSpPr/>
          <p:nvPr/>
        </p:nvSpPr>
        <p:spPr>
          <a:xfrm>
            <a:off x="1923898" y="5344266"/>
            <a:ext cx="45719" cy="457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5D94B3-DD22-41F4-A2CC-A006823E4F35}"/>
              </a:ext>
            </a:extLst>
          </p:cNvPr>
          <p:cNvSpPr txBox="1"/>
          <p:nvPr/>
        </p:nvSpPr>
        <p:spPr>
          <a:xfrm>
            <a:off x="939708" y="4823630"/>
            <a:ext cx="6274854" cy="1600438"/>
          </a:xfrm>
          <a:prstGeom prst="rect">
            <a:avLst/>
          </a:prstGeom>
          <a:solidFill>
            <a:schemeClr val="accent3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pPr marL="0" marR="0" indent="228600">
              <a:spcBef>
                <a:spcPts val="1200"/>
              </a:spcBef>
              <a:spcAft>
                <a:spcPts val="0"/>
              </a:spcAft>
            </a:pPr>
            <a:r>
              <a:rPr lang="en-US" sz="1800" b="1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Possible sources for funding: </a:t>
            </a:r>
          </a:p>
          <a:p>
            <a:pPr marL="285750" marR="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 profit margin</a:t>
            </a:r>
          </a:p>
          <a:p>
            <a:pPr marL="285750" marR="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retained earnings</a:t>
            </a:r>
          </a:p>
          <a:p>
            <a:pPr marL="285750" marR="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fixed assets</a:t>
            </a:r>
          </a:p>
          <a:p>
            <a:pPr marL="285750" marR="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amount available to pay times interest earned</a:t>
            </a:r>
          </a:p>
          <a:p>
            <a:pPr marL="285750" marR="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on stockholders’ equity</a:t>
            </a:r>
            <a:endParaRPr lang="en-US" sz="16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097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72323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-22357"/>
            <a:ext cx="12189600" cy="154234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202584" y="86036"/>
            <a:ext cx="798845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II.  Budgeted Income Statement         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289670" y="1063243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12F1C6-59A3-4672-AB80-9415D529BD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115080"/>
              </p:ext>
            </p:extLst>
          </p:nvPr>
        </p:nvGraphicFramePr>
        <p:xfrm>
          <a:off x="278596" y="1350962"/>
          <a:ext cx="7383933" cy="58082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25959">
                  <a:extLst>
                    <a:ext uri="{9D8B030D-6E8A-4147-A177-3AD203B41FA5}">
                      <a16:colId xmlns:a16="http://schemas.microsoft.com/office/drawing/2014/main" val="3715787642"/>
                    </a:ext>
                  </a:extLst>
                </a:gridCol>
                <a:gridCol w="874236">
                  <a:extLst>
                    <a:ext uri="{9D8B030D-6E8A-4147-A177-3AD203B41FA5}">
                      <a16:colId xmlns:a16="http://schemas.microsoft.com/office/drawing/2014/main" val="4077099746"/>
                    </a:ext>
                  </a:extLst>
                </a:gridCol>
                <a:gridCol w="3083738">
                  <a:extLst>
                    <a:ext uri="{9D8B030D-6E8A-4147-A177-3AD203B41FA5}">
                      <a16:colId xmlns:a16="http://schemas.microsoft.com/office/drawing/2014/main" val="3315721967"/>
                    </a:ext>
                  </a:extLst>
                </a:gridCol>
              </a:tblGrid>
              <a:tr h="774096">
                <a:tc gridSpan="3">
                  <a:txBody>
                    <a:bodyPr/>
                    <a:lstStyle/>
                    <a:p>
                      <a:pPr marL="0" marR="276225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tabLst>
                          <a:tab pos="2171065" algn="l"/>
                        </a:tabLst>
                      </a:pPr>
                      <a:r>
                        <a:rPr lang="en-US" sz="1200" dirty="0">
                          <a:effectLst/>
                        </a:rPr>
                        <a:t>Walmart, Incorporated</a:t>
                      </a:r>
                    </a:p>
                    <a:p>
                      <a:pPr marL="0" marR="276225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tabLst>
                          <a:tab pos="2171065" algn="l"/>
                        </a:tabLst>
                      </a:pPr>
                      <a:r>
                        <a:rPr lang="en-US" sz="1200" dirty="0">
                          <a:effectLst/>
                        </a:rPr>
                        <a:t>Budgeted Income Statement</a:t>
                      </a:r>
                    </a:p>
                    <a:p>
                      <a:pPr marL="0" marR="276225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tabLst>
                          <a:tab pos="2171065" algn="l"/>
                        </a:tabLst>
                      </a:pPr>
                      <a:r>
                        <a:rPr lang="en-US" sz="1200" dirty="0">
                          <a:effectLst/>
                        </a:rPr>
                        <a:t>For the Quarter Ending October 31, 2021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744854"/>
                  </a:ext>
                </a:extLst>
              </a:tr>
              <a:tr h="332094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Revenue from sales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$150,000,000,000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1888044579"/>
                  </a:ext>
                </a:extLst>
              </a:tr>
              <a:tr h="511744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 of goods sold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$133,000,000,000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2233805165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Gross profit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$45,000,000,000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4174287432"/>
                  </a:ext>
                </a:extLst>
              </a:tr>
              <a:tr h="702248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Selling &amp; administrative expenses: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3384604656"/>
                  </a:ext>
                </a:extLst>
              </a:tr>
              <a:tr h="844206">
                <a:tc>
                  <a:txBody>
                    <a:bodyPr/>
                    <a:lstStyle/>
                    <a:p>
                      <a:pPr marL="800100" marR="276225" lvl="1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buFont typeface="Courier New" panose="02070309020205020404" pitchFamily="49" charset="0"/>
                        <a:buChar char="o"/>
                        <a:tabLst>
                          <a:tab pos="698500" algn="l"/>
                        </a:tabLs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cost for all selling &amp; administrative budget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$36,914,000,000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3396893743"/>
                  </a:ext>
                </a:extLst>
              </a:tr>
              <a:tr h="338420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Income from operations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$8,086,000,000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1732284131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revenue &amp; expense: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1934816199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800100" marR="276225" lvl="1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Interest revenue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$349,000,000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1463519680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800100" marR="276225" lvl="1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  <a:buFont typeface="Courier New" panose="02070309020205020404" pitchFamily="49" charset="0"/>
                        <a:buChar char="o"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Interest expense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$2,071,000,000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2693342816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Income before income tax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$6,364,000,000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3976662944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Income tax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$1,336,440,000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1003918798"/>
                  </a:ext>
                </a:extLst>
              </a:tr>
              <a:tr h="329355">
                <a:tc>
                  <a:txBody>
                    <a:bodyPr/>
                    <a:lstStyle/>
                    <a:p>
                      <a:pPr marL="0" marR="276225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income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tc>
                  <a:txBody>
                    <a:bodyPr/>
                    <a:lstStyle/>
                    <a:p>
                      <a:pPr marL="0" marR="276225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1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$5,027,560,000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054" marR="55054" marT="0" marB="0"/>
                </a:tc>
                <a:extLst>
                  <a:ext uri="{0D108BD9-81ED-4DB2-BD59-A6C34878D82A}">
                    <a16:rowId xmlns:a16="http://schemas.microsoft.com/office/drawing/2014/main" val="328359253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7B02C9E7-3CA9-4AC8-B441-28D65A1EE521}"/>
              </a:ext>
            </a:extLst>
          </p:cNvPr>
          <p:cNvSpPr/>
          <p:nvPr/>
        </p:nvSpPr>
        <p:spPr>
          <a:xfrm>
            <a:off x="8104142" y="2284040"/>
            <a:ext cx="3288746" cy="338416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budgeted income statement shows that Walmart will be in an excellent position to fund this project over the next quarter. </a:t>
            </a:r>
          </a:p>
          <a:p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 helps determine funding, financial risk, and profitability for the project. 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840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72323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-22358"/>
            <a:ext cx="12189600" cy="154234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202584" y="86036"/>
            <a:ext cx="798845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III.  IT Procurement Plan         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13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289670" y="1063243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46CECAA7-1C9C-4032-8D6A-FC0760C2377B}"/>
              </a:ext>
            </a:extLst>
          </p:cNvPr>
          <p:cNvSpPr/>
          <p:nvPr/>
        </p:nvSpPr>
        <p:spPr>
          <a:xfrm>
            <a:off x="7792075" y="1063244"/>
            <a:ext cx="3494832" cy="3312902"/>
          </a:xfrm>
          <a:prstGeom prst="flowChartConnector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276225" lvl="0" indent="-342900" algn="ctr">
              <a:lnSpc>
                <a:spcPct val="115000"/>
              </a:lnSpc>
              <a:spcBef>
                <a:spcPts val="0"/>
              </a:spcBef>
              <a:spcAft>
                <a:spcPts val="10"/>
              </a:spcAft>
              <a:buFont typeface="+mj-lt"/>
              <a:buAutoNum type="alphaUcPeriod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IT Procurement Plan Resources</a:t>
            </a: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E23520E1-7F49-4E73-A59A-F9D8520A052C}"/>
              </a:ext>
            </a:extLst>
          </p:cNvPr>
          <p:cNvSpPr/>
          <p:nvPr/>
        </p:nvSpPr>
        <p:spPr>
          <a:xfrm>
            <a:off x="7758974" y="3706461"/>
            <a:ext cx="3604715" cy="3441215"/>
          </a:xfrm>
          <a:prstGeom prst="flowChartConnector">
            <a:avLst/>
          </a:prstGeom>
          <a:solidFill>
            <a:schemeClr val="tx2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276225" algn="ctr">
              <a:lnSpc>
                <a:spcPct val="115000"/>
              </a:lnSpc>
              <a:spcAft>
                <a:spcPts val="10"/>
              </a:spcAft>
            </a:pPr>
            <a:endParaRPr lang="en-US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276225" algn="ctr">
              <a:lnSpc>
                <a:spcPct val="115000"/>
              </a:lnSpc>
              <a:spcAft>
                <a:spcPts val="1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B.  IT Procurement Plan Leasing Versus Buying</a:t>
            </a: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276225" lvl="0">
              <a:lnSpc>
                <a:spcPct val="115000"/>
              </a:lnSpc>
              <a:spcBef>
                <a:spcPts val="0"/>
              </a:spcBef>
              <a:spcAft>
                <a:spcPts val="10"/>
              </a:spcAft>
            </a:pP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C34617-38B9-4B4F-93A6-4FCC1BF12DB8}"/>
              </a:ext>
            </a:extLst>
          </p:cNvPr>
          <p:cNvSpPr/>
          <p:nvPr/>
        </p:nvSpPr>
        <p:spPr>
          <a:xfrm>
            <a:off x="202584" y="1967460"/>
            <a:ext cx="6568164" cy="48905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Simple &amp; Straightforward Transition</a:t>
            </a:r>
          </a:p>
          <a:p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Project Approval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olicitation process with NetSuite will begin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areful evaluation and contract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I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nvoice approvals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ny necessary disputes will be conducted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records will be kept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008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77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225807" y="19543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III.  IT Procurement Plan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14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382215" y="134550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59C275DD-889B-4DA1-A015-978F50332AF9}"/>
              </a:ext>
            </a:extLst>
          </p:cNvPr>
          <p:cNvSpPr/>
          <p:nvPr/>
        </p:nvSpPr>
        <p:spPr>
          <a:xfrm>
            <a:off x="8679271" y="317973"/>
            <a:ext cx="3171449" cy="3006964"/>
          </a:xfrm>
          <a:prstGeom prst="flowChartConnector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276225" lvl="0" indent="-342900" algn="ctr">
              <a:lnSpc>
                <a:spcPct val="115000"/>
              </a:lnSpc>
              <a:spcBef>
                <a:spcPts val="0"/>
              </a:spcBef>
              <a:spcAft>
                <a:spcPts val="10"/>
              </a:spcAft>
              <a:buFont typeface="+mj-lt"/>
              <a:buAutoNum type="alphaUcPeriod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IT Procurement Plan Resources</a:t>
            </a: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FB530A34-0E61-4B1D-9732-586A21F84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377434"/>
              </p:ext>
            </p:extLst>
          </p:nvPr>
        </p:nvGraphicFramePr>
        <p:xfrm>
          <a:off x="363363" y="1583802"/>
          <a:ext cx="7952268" cy="223396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50756">
                  <a:extLst>
                    <a:ext uri="{9D8B030D-6E8A-4147-A177-3AD203B41FA5}">
                      <a16:colId xmlns:a16="http://schemas.microsoft.com/office/drawing/2014/main" val="233389049"/>
                    </a:ext>
                  </a:extLst>
                </a:gridCol>
                <a:gridCol w="2650756">
                  <a:extLst>
                    <a:ext uri="{9D8B030D-6E8A-4147-A177-3AD203B41FA5}">
                      <a16:colId xmlns:a16="http://schemas.microsoft.com/office/drawing/2014/main" val="3743075765"/>
                    </a:ext>
                  </a:extLst>
                </a:gridCol>
                <a:gridCol w="2650756">
                  <a:extLst>
                    <a:ext uri="{9D8B030D-6E8A-4147-A177-3AD203B41FA5}">
                      <a16:colId xmlns:a16="http://schemas.microsoft.com/office/drawing/2014/main" val="2011638252"/>
                    </a:ext>
                  </a:extLst>
                </a:gridCol>
              </a:tblGrid>
              <a:tr h="496609">
                <a:tc>
                  <a:txBody>
                    <a:bodyPr/>
                    <a:lstStyle/>
                    <a:p>
                      <a:r>
                        <a:rPr lang="en-US" dirty="0"/>
                        <a:t>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Personnel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996339"/>
                  </a:ext>
                </a:extLst>
              </a:tr>
              <a:tr h="164699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NetSuite’s SaaS services (leasing)</a:t>
                      </a:r>
                    </a:p>
                    <a:p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Walmart will hire several NetSuite consultants to assist with implementation and training.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new hardware or equipment needed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714412"/>
                  </a:ext>
                </a:extLst>
              </a:tr>
            </a:tbl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B74A6A-FDA9-4EAF-A745-BA2A445E687F}"/>
              </a:ext>
            </a:extLst>
          </p:cNvPr>
          <p:cNvCxnSpPr/>
          <p:nvPr/>
        </p:nvCxnSpPr>
        <p:spPr>
          <a:xfrm>
            <a:off x="4027548" y="3985667"/>
            <a:ext cx="579353" cy="586333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511A1FC-B1BD-431F-B1AD-51172BAD7A33}"/>
              </a:ext>
            </a:extLst>
          </p:cNvPr>
          <p:cNvSpPr/>
          <p:nvPr/>
        </p:nvSpPr>
        <p:spPr>
          <a:xfrm>
            <a:off x="1200588" y="4601967"/>
            <a:ext cx="8017102" cy="20606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</a:t>
            </a: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ork with and communicate with Walmart’s internal teams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</a:t>
            </a: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eview and interpret business requirements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</a:t>
            </a: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espond to Walmart’s expectations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Develop system design and related documents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rovide support for technical and functional inputs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</a:t>
            </a:r>
            <a:r>
              <a:rPr lang="en-US" sz="1800" kern="12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+mn-lt"/>
                <a:ea typeface="+mn-ea"/>
                <a:cs typeface="+mn-cs"/>
              </a:rPr>
              <a:t>ead projects from start to finish.</a:t>
            </a:r>
          </a:p>
        </p:txBody>
      </p:sp>
      <p:pic>
        <p:nvPicPr>
          <p:cNvPr id="21" name="Picture Placeholder 35" descr="Information with solid fill">
            <a:extLst>
              <a:ext uri="{FF2B5EF4-FFF2-40B4-BE49-F238E27FC236}">
                <a16:creationId xmlns:a16="http://schemas.microsoft.com/office/drawing/2014/main" id="{6FBEC54E-7FC0-4E09-8A54-6BB7917DE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82118" y="4045797"/>
            <a:ext cx="526203" cy="52620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B68AA64-0D51-48E6-8EC1-F4B9B188541E}"/>
              </a:ext>
            </a:extLst>
          </p:cNvPr>
          <p:cNvSpPr txBox="1"/>
          <p:nvPr/>
        </p:nvSpPr>
        <p:spPr>
          <a:xfrm>
            <a:off x="1388146" y="4113183"/>
            <a:ext cx="2524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Why consultants?</a:t>
            </a:r>
          </a:p>
        </p:txBody>
      </p:sp>
    </p:spTree>
    <p:extLst>
      <p:ext uri="{BB962C8B-B14F-4D97-AF65-F5344CB8AC3E}">
        <p14:creationId xmlns:p14="http://schemas.microsoft.com/office/powerpoint/2010/main" val="469684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77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225807" y="19543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III.  IT Procurement Plan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15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382215" y="134550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9B6D5929-A788-49CA-9858-0FC816056521}"/>
              </a:ext>
            </a:extLst>
          </p:cNvPr>
          <p:cNvSpPr/>
          <p:nvPr/>
        </p:nvSpPr>
        <p:spPr>
          <a:xfrm>
            <a:off x="8678215" y="291252"/>
            <a:ext cx="3192885" cy="3078248"/>
          </a:xfrm>
          <a:prstGeom prst="flowChartConnector">
            <a:avLst/>
          </a:prstGeom>
          <a:solidFill>
            <a:schemeClr val="tx2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276225" algn="ctr">
              <a:lnSpc>
                <a:spcPct val="115000"/>
              </a:lnSpc>
              <a:spcAft>
                <a:spcPts val="10"/>
              </a:spcAft>
            </a:pPr>
            <a:endParaRPr lang="en-US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276225" algn="ctr">
              <a:lnSpc>
                <a:spcPct val="115000"/>
              </a:lnSpc>
              <a:spcAft>
                <a:spcPts val="1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B.  IT Procurement Plan Leasing Versus Buying</a:t>
            </a: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276225" lvl="0">
              <a:lnSpc>
                <a:spcPct val="115000"/>
              </a:lnSpc>
              <a:spcBef>
                <a:spcPts val="0"/>
              </a:spcBef>
              <a:spcAft>
                <a:spcPts val="10"/>
              </a:spcAft>
            </a:pPr>
            <a:endParaRPr lang="en-US" sz="1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C0EBE9F0-7CEC-4107-865F-DD323200C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12426"/>
              </p:ext>
            </p:extLst>
          </p:nvPr>
        </p:nvGraphicFramePr>
        <p:xfrm>
          <a:off x="312125" y="2441016"/>
          <a:ext cx="7980296" cy="247903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990148">
                  <a:extLst>
                    <a:ext uri="{9D8B030D-6E8A-4147-A177-3AD203B41FA5}">
                      <a16:colId xmlns:a16="http://schemas.microsoft.com/office/drawing/2014/main" val="2255320813"/>
                    </a:ext>
                  </a:extLst>
                </a:gridCol>
                <a:gridCol w="3990148">
                  <a:extLst>
                    <a:ext uri="{9D8B030D-6E8A-4147-A177-3AD203B41FA5}">
                      <a16:colId xmlns:a16="http://schemas.microsoft.com/office/drawing/2014/main" val="3503789696"/>
                    </a:ext>
                  </a:extLst>
                </a:gridCol>
              </a:tblGrid>
              <a:tr h="38099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Leasing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Buying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539858"/>
                  </a:ext>
                </a:extLst>
              </a:tr>
              <a:tr h="1519644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NetSuite does not offer buying option, so leasing is the way to go.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Convenient and beneficial 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Pay only for services used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Custom implementation with depreciating value over time.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Specialist needed to upkeep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Unwanted expenses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927439"/>
                  </a:ext>
                </a:extLst>
              </a:tr>
            </a:tbl>
          </a:graphicData>
        </a:graphic>
      </p:graphicFrame>
      <p:pic>
        <p:nvPicPr>
          <p:cNvPr id="16" name="Picture Placeholder 35" descr="Check icon">
            <a:extLst>
              <a:ext uri="{FF2B5EF4-FFF2-40B4-BE49-F238E27FC236}">
                <a16:creationId xmlns:a16="http://schemas.microsoft.com/office/drawing/2014/main" id="{79D2E457-17CB-4FE0-B144-7BAC508F1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1771680" y="1520995"/>
            <a:ext cx="880778" cy="82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40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7028908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0"/>
            <a:ext cx="12189600" cy="7029907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16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292CBA7-2165-447E-A172-A9818E1C9443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712380" y="143066"/>
            <a:ext cx="798845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IV. Funding the Project                       </a:t>
            </a:r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613C795B-B403-4FC3-AAA8-7B07EE548CA5}"/>
              </a:ext>
            </a:extLst>
          </p:cNvPr>
          <p:cNvSpPr/>
          <p:nvPr/>
        </p:nvSpPr>
        <p:spPr>
          <a:xfrm>
            <a:off x="1548910" y="1807859"/>
            <a:ext cx="3895609" cy="359851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A. Plan for Funding the IT Investment Project</a:t>
            </a:r>
            <a:endParaRPr lang="en-US" sz="1800" b="1" dirty="0">
              <a:solidFill>
                <a:srgbClr val="40404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object 5" descr="Beige rectangle">
            <a:extLst>
              <a:ext uri="{FF2B5EF4-FFF2-40B4-BE49-F238E27FC236}">
                <a16:creationId xmlns:a16="http://schemas.microsoft.com/office/drawing/2014/main" id="{4BC028CB-C543-4B78-BEE8-8C18B7AD20EC}"/>
              </a:ext>
            </a:extLst>
          </p:cNvPr>
          <p:cNvSpPr/>
          <p:nvPr/>
        </p:nvSpPr>
        <p:spPr bwMode="ltGray">
          <a:xfrm flipV="1">
            <a:off x="884521" y="1106913"/>
            <a:ext cx="4834673" cy="85905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80BD2074-4353-4901-B402-1FBB1FC1327C}"/>
              </a:ext>
            </a:extLst>
          </p:cNvPr>
          <p:cNvSpPr/>
          <p:nvPr/>
        </p:nvSpPr>
        <p:spPr>
          <a:xfrm>
            <a:off x="6625291" y="1800754"/>
            <a:ext cx="3895609" cy="359851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B. Justification for Funding the IT Investment the Project</a:t>
            </a:r>
            <a:endParaRPr lang="en-US" sz="1800" b="1" dirty="0">
              <a:solidFill>
                <a:srgbClr val="40404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4837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's hand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-16594" y="2839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IV. FUNDING THE PROJECT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Oval 5" descr="White circle">
            <a:extLst>
              <a:ext uri="{FF2B5EF4-FFF2-40B4-BE49-F238E27FC236}">
                <a16:creationId xmlns:a16="http://schemas.microsoft.com/office/drawing/2014/main" id="{18308D5A-12F5-4BB2-A4E0-37BA17CB1AB5}"/>
              </a:ext>
            </a:extLst>
          </p:cNvPr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435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ADD866C3-A26F-4579-B7C3-5EFD9B87C03B}"/>
              </a:ext>
            </a:extLst>
          </p:cNvPr>
          <p:cNvSpPr txBox="1"/>
          <p:nvPr/>
        </p:nvSpPr>
        <p:spPr>
          <a:xfrm>
            <a:off x="9481294" y="3104809"/>
            <a:ext cx="1838788" cy="89768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PREFERRED STOCK(40%)</a:t>
            </a:r>
          </a:p>
          <a:p>
            <a:pPr marL="12700"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$7,800,000</a:t>
            </a: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45E34A9E-134A-42FD-820E-74C9C4A6E06E}"/>
              </a:ext>
            </a:extLst>
          </p:cNvPr>
          <p:cNvSpPr txBox="1"/>
          <p:nvPr/>
        </p:nvSpPr>
        <p:spPr>
          <a:xfrm>
            <a:off x="7831914" y="5822476"/>
            <a:ext cx="1868887" cy="694401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DEBT(10%)</a:t>
            </a:r>
          </a:p>
          <a:p>
            <a:pPr marL="12700" algn="r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$1,950,000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FFC4D6E5-F39D-4148-8E29-64D0DE6071D2}"/>
              </a:ext>
            </a:extLst>
          </p:cNvPr>
          <p:cNvSpPr txBox="1"/>
          <p:nvPr/>
        </p:nvSpPr>
        <p:spPr>
          <a:xfrm>
            <a:off x="1356830" y="2469615"/>
            <a:ext cx="1836093" cy="89768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COMMON EQUITY(50%)</a:t>
            </a:r>
            <a:endParaRPr lang="en-US" sz="1400" i="1" spc="20" dirty="0">
              <a:solidFill>
                <a:schemeClr val="bg2"/>
              </a:solidFill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  <a:cs typeface="Avenir Black"/>
              </a:rPr>
              <a:t>$9,750,000</a:t>
            </a:r>
            <a:endParaRPr lang="en-US" sz="2500" dirty="0">
              <a:solidFill>
                <a:schemeClr val="bg1"/>
              </a:solidFill>
              <a:latin typeface="+mj-lt"/>
              <a:cs typeface="Avenir Black"/>
            </a:endParaRPr>
          </a:p>
        </p:txBody>
      </p:sp>
      <p:cxnSp>
        <p:nvCxnSpPr>
          <p:cNvPr id="15" name="Straight Connector 14" descr="White line">
            <a:extLst>
              <a:ext uri="{FF2B5EF4-FFF2-40B4-BE49-F238E27FC236}">
                <a16:creationId xmlns:a16="http://schemas.microsoft.com/office/drawing/2014/main" id="{8F10C47F-8DB6-4F10-999F-9F0945EF1066}"/>
              </a:ext>
            </a:extLst>
          </p:cNvPr>
          <p:cNvCxnSpPr/>
          <p:nvPr/>
        </p:nvCxnSpPr>
        <p:spPr>
          <a:xfrm>
            <a:off x="3255441" y="2944678"/>
            <a:ext cx="9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White line">
            <a:extLst>
              <a:ext uri="{FF2B5EF4-FFF2-40B4-BE49-F238E27FC236}">
                <a16:creationId xmlns:a16="http://schemas.microsoft.com/office/drawing/2014/main" id="{1EC67F4A-791B-465C-A6D0-425D45D4BDC4}"/>
              </a:ext>
            </a:extLst>
          </p:cNvPr>
          <p:cNvCxnSpPr>
            <a:cxnSpLocks/>
          </p:cNvCxnSpPr>
          <p:nvPr/>
        </p:nvCxnSpPr>
        <p:spPr>
          <a:xfrm>
            <a:off x="8280357" y="3859078"/>
            <a:ext cx="9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White line">
            <a:extLst>
              <a:ext uri="{FF2B5EF4-FFF2-40B4-BE49-F238E27FC236}">
                <a16:creationId xmlns:a16="http://schemas.microsoft.com/office/drawing/2014/main" id="{21CEE569-9C3A-4C5E-A777-4A90772E84F2}"/>
              </a:ext>
            </a:extLst>
          </p:cNvPr>
          <p:cNvCxnSpPr>
            <a:cxnSpLocks/>
          </p:cNvCxnSpPr>
          <p:nvPr/>
        </p:nvCxnSpPr>
        <p:spPr>
          <a:xfrm>
            <a:off x="6579010" y="6106332"/>
            <a:ext cx="12529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Chart, pie chart&#10;&#10;Description automatically generated">
            <a:extLst>
              <a:ext uri="{FF2B5EF4-FFF2-40B4-BE49-F238E27FC236}">
                <a16:creationId xmlns:a16="http://schemas.microsoft.com/office/drawing/2014/main" id="{0197F183-1FF4-464B-80D0-72F5E6FD0C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719" y="1516928"/>
            <a:ext cx="4763165" cy="476316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21F4D90-F443-4D7A-94E9-AD4C57F89EC3}"/>
              </a:ext>
            </a:extLst>
          </p:cNvPr>
          <p:cNvSpPr/>
          <p:nvPr/>
        </p:nvSpPr>
        <p:spPr>
          <a:xfrm>
            <a:off x="-16593" y="4029860"/>
            <a:ext cx="2751940" cy="259776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Total Capital: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$19,500,000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-21% tax leaves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$</a:t>
            </a:r>
            <a:r>
              <a:rPr lang="en-US" b="1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15,405,000 </a:t>
            </a:r>
          </a:p>
          <a:p>
            <a:pPr algn="ctr"/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left for funding</a:t>
            </a:r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FBDAC2-6BFC-430E-A757-9A1AED2929B5}"/>
              </a:ext>
            </a:extLst>
          </p:cNvPr>
          <p:cNvCxnSpPr>
            <a:cxnSpLocks/>
          </p:cNvCxnSpPr>
          <p:nvPr/>
        </p:nvCxnSpPr>
        <p:spPr>
          <a:xfrm flipV="1">
            <a:off x="2361729" y="3699240"/>
            <a:ext cx="610904" cy="554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7286B47-F81D-4E8B-B2A7-01CE7A935F21}"/>
              </a:ext>
            </a:extLst>
          </p:cNvPr>
          <p:cNvCxnSpPr>
            <a:cxnSpLocks/>
          </p:cNvCxnSpPr>
          <p:nvPr/>
        </p:nvCxnSpPr>
        <p:spPr>
          <a:xfrm>
            <a:off x="2735346" y="6169676"/>
            <a:ext cx="1080580" cy="792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FA1D7612-9BC0-4647-B887-9BC2956A356A}"/>
              </a:ext>
            </a:extLst>
          </p:cNvPr>
          <p:cNvSpPr/>
          <p:nvPr/>
        </p:nvSpPr>
        <p:spPr>
          <a:xfrm>
            <a:off x="9301588" y="214859"/>
            <a:ext cx="2260650" cy="2003801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A. Plan for Funding the IT Investment Project</a:t>
            </a:r>
            <a:endParaRPr lang="en-US" sz="1800" b="1" dirty="0">
              <a:solidFill>
                <a:srgbClr val="40404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40582"/>
            <a:ext cx="13129667" cy="756949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1" y="-540582"/>
            <a:ext cx="13129666" cy="751851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18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292CBA7-2165-447E-A172-A9818E1C9443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59332" y="-317560"/>
            <a:ext cx="7988450" cy="10450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IV. Funding the Project                       </a:t>
            </a:r>
            <a:endParaRPr lang="en-US" dirty="0"/>
          </a:p>
        </p:txBody>
      </p:sp>
      <p:sp>
        <p:nvSpPr>
          <p:cNvPr id="22" name="object 5" descr="Beige rectangle">
            <a:extLst>
              <a:ext uri="{FF2B5EF4-FFF2-40B4-BE49-F238E27FC236}">
                <a16:creationId xmlns:a16="http://schemas.microsoft.com/office/drawing/2014/main" id="{4BC028CB-C543-4B78-BEE8-8C18B7AD20EC}"/>
              </a:ext>
            </a:extLst>
          </p:cNvPr>
          <p:cNvSpPr/>
          <p:nvPr/>
        </p:nvSpPr>
        <p:spPr bwMode="ltGray">
          <a:xfrm flipV="1">
            <a:off x="249708" y="624132"/>
            <a:ext cx="4834673" cy="85905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9B87555F-A864-4682-A550-1BD8FE8A92D7}"/>
              </a:ext>
            </a:extLst>
          </p:cNvPr>
          <p:cNvSpPr/>
          <p:nvPr/>
        </p:nvSpPr>
        <p:spPr>
          <a:xfrm>
            <a:off x="9692395" y="-403419"/>
            <a:ext cx="3203890" cy="2865120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B. Justification for Funding the IT Investment the Project</a:t>
            </a:r>
            <a:endParaRPr lang="en-US" sz="1800" b="1" dirty="0">
              <a:solidFill>
                <a:srgbClr val="40404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US" b="1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8EA98D1-D383-4729-8F63-809B4F4FE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243076"/>
              </p:ext>
            </p:extLst>
          </p:nvPr>
        </p:nvGraphicFramePr>
        <p:xfrm>
          <a:off x="249708" y="1448747"/>
          <a:ext cx="7988450" cy="5287099"/>
        </p:xfrm>
        <a:graphic>
          <a:graphicData uri="http://schemas.openxmlformats.org/drawingml/2006/table">
            <a:tbl>
              <a:tblPr firstRow="1" bandRow="1">
                <a:tableStyleId>{E269D01E-BC32-4049-B463-5C60D7B0CCD2}</a:tableStyleId>
              </a:tblPr>
              <a:tblGrid>
                <a:gridCol w="2662816">
                  <a:extLst>
                    <a:ext uri="{9D8B030D-6E8A-4147-A177-3AD203B41FA5}">
                      <a16:colId xmlns:a16="http://schemas.microsoft.com/office/drawing/2014/main" val="2506071056"/>
                    </a:ext>
                  </a:extLst>
                </a:gridCol>
                <a:gridCol w="2585635">
                  <a:extLst>
                    <a:ext uri="{9D8B030D-6E8A-4147-A177-3AD203B41FA5}">
                      <a16:colId xmlns:a16="http://schemas.microsoft.com/office/drawing/2014/main" val="3906684840"/>
                    </a:ext>
                  </a:extLst>
                </a:gridCol>
                <a:gridCol w="2739999">
                  <a:extLst>
                    <a:ext uri="{9D8B030D-6E8A-4147-A177-3AD203B41FA5}">
                      <a16:colId xmlns:a16="http://schemas.microsoft.com/office/drawing/2014/main" val="4277030057"/>
                    </a:ext>
                  </a:extLst>
                </a:gridCol>
              </a:tblGrid>
              <a:tr h="660887">
                <a:tc>
                  <a:txBody>
                    <a:bodyPr/>
                    <a:lstStyle/>
                    <a:p>
                      <a:r>
                        <a:rPr lang="en-US" dirty="0"/>
                        <a:t>WACC/MCC </a:t>
                      </a:r>
                    </a:p>
                    <a:p>
                      <a:r>
                        <a:rPr lang="en-US" dirty="0"/>
                        <a:t>6%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ARR</a:t>
                      </a:r>
                    </a:p>
                    <a:p>
                      <a:r>
                        <a:rPr lang="en-US" dirty="0"/>
                        <a:t>1.2%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NPV</a:t>
                      </a:r>
                    </a:p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$3,825,000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589740"/>
                  </a:ext>
                </a:extLst>
              </a:tr>
              <a:tr h="462621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Shows the average cost of additional capital the company might raise.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Represents the funds which suppliers require as compensation for their investment.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6% is considered good. 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Compares the average annual profit of the investment with the initial cost of the investment.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1.2% means that over a period of 5 years, Walmart may have received an annual profit of investment which is</a:t>
                      </a:r>
                      <a:r>
                        <a:rPr lang="en-US" b="1" dirty="0"/>
                        <a:t> greater </a:t>
                      </a:r>
                      <a:r>
                        <a:rPr lang="en-US" dirty="0"/>
                        <a:t>than the initial cost of the investment. 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Should meet or exceed the 6% WACC value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triples the 6% value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687666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89F9D35-7B09-454E-A71F-E5AE5E84AA85}"/>
              </a:ext>
            </a:extLst>
          </p:cNvPr>
          <p:cNvSpPr/>
          <p:nvPr/>
        </p:nvSpPr>
        <p:spPr>
          <a:xfrm>
            <a:off x="9247953" y="3008958"/>
            <a:ext cx="3427255" cy="22523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three values for WACC(MCC), ARR, and NPV above show that Walmart’s profit from investing in this project will be </a:t>
            </a:r>
            <a:r>
              <a:rPr lang="en-US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greater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than the investment costs. </a:t>
            </a:r>
            <a:endParaRPr lang="en-US" dirty="0"/>
          </a:p>
        </p:txBody>
      </p:sp>
      <p:pic>
        <p:nvPicPr>
          <p:cNvPr id="12" name="Picture Placeholder 35" descr="Information with solid fill">
            <a:extLst>
              <a:ext uri="{FF2B5EF4-FFF2-40B4-BE49-F238E27FC236}">
                <a16:creationId xmlns:a16="http://schemas.microsoft.com/office/drawing/2014/main" id="{EEF4C286-0BF3-4E82-8C64-9E86C339E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827202" y="3084323"/>
            <a:ext cx="526203" cy="5262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DB5EABD-D368-46EC-BAA8-A5490497E577}"/>
              </a:ext>
            </a:extLst>
          </p:cNvPr>
          <p:cNvSpPr/>
          <p:nvPr/>
        </p:nvSpPr>
        <p:spPr>
          <a:xfrm>
            <a:off x="9247953" y="5425804"/>
            <a:ext cx="3427255" cy="11692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Walmart could greatly benefit from implementing the project. </a:t>
            </a:r>
            <a:endParaRPr lang="en-US" dirty="0"/>
          </a:p>
        </p:txBody>
      </p:sp>
      <p:pic>
        <p:nvPicPr>
          <p:cNvPr id="16" name="Picture Placeholder 35" descr="Check icon">
            <a:extLst>
              <a:ext uri="{FF2B5EF4-FFF2-40B4-BE49-F238E27FC236}">
                <a16:creationId xmlns:a16="http://schemas.microsoft.com/office/drawing/2014/main" id="{2BDDB1BE-3C39-456C-B5C5-5DBEEE4DFC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880698" y="5261351"/>
            <a:ext cx="733345" cy="733345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AA5B386B-8EB8-498D-B975-53175572D0DA}"/>
              </a:ext>
            </a:extLst>
          </p:cNvPr>
          <p:cNvSpPr/>
          <p:nvPr/>
        </p:nvSpPr>
        <p:spPr>
          <a:xfrm>
            <a:off x="5258518" y="-361906"/>
            <a:ext cx="4284258" cy="1610075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Purchase price is $19,500,000. The present value of the cash inflows over 5 years is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$23,625,000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Placeholder 35" descr="Information with solid fill">
            <a:extLst>
              <a:ext uri="{FF2B5EF4-FFF2-40B4-BE49-F238E27FC236}">
                <a16:creationId xmlns:a16="http://schemas.microsoft.com/office/drawing/2014/main" id="{E6C5BA08-A015-4FC3-91E2-68D1DDE14F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4908348" y="-422736"/>
            <a:ext cx="526203" cy="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34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-1478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1017821" y="4083050"/>
            <a:ext cx="2983732" cy="2338180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Aligns with Cost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Implementing NetSuite’s unified CRM and ERP system would cost $19,500,000 (over the next quarter). The initial project costs given in the company’s financial fact sheet is $19,500,000. 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959899" y="1230290"/>
            <a:ext cx="2751287" cy="2430162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Aligns with Goals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ligns with the company’s strategic goal: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Increase the average transaction amount per consumer visit to the store and website. </a:t>
            </a:r>
            <a:endParaRPr lang="en-US" sz="1800" b="1" spc="-1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8413271" y="4041381"/>
            <a:ext cx="3148966" cy="2159786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Procurement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and smooth transition leased services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Consultants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new hardware needed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8352600" y="1264191"/>
            <a:ext cx="3079650" cy="2190143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Project Funding</a:t>
            </a:r>
          </a:p>
          <a:p>
            <a:pPr marL="285750" marR="276225" indent="-285750">
              <a:lnSpc>
                <a:spcPct val="100000"/>
              </a:lnSpc>
              <a:spcBef>
                <a:spcPts val="0"/>
              </a:spcBef>
              <a:spcAft>
                <a:spcPts val="1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equity(50%)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$7,293,000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276225" indent="-285750">
              <a:lnSpc>
                <a:spcPct val="100000"/>
              </a:lnSpc>
              <a:spcBef>
                <a:spcPts val="0"/>
              </a:spcBef>
              <a:spcAft>
                <a:spcPts val="1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Preferred stock(40%)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$6,162,000 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Debt (10%) $1,950,000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506153" y="1123144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824753" y="1206664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7670482" y="1123144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84546" y="3836460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525668" y="1051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3769935" y="4009760"/>
            <a:ext cx="576000" cy="576000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F935C716-5CA7-467D-917E-5AA65F1A5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97" y="154728"/>
            <a:ext cx="10515600" cy="1325563"/>
          </a:xfrm>
        </p:spPr>
        <p:txBody>
          <a:bodyPr/>
          <a:lstStyle/>
          <a:p>
            <a:r>
              <a:rPr lang="en-US" dirty="0"/>
              <a:t>V. </a:t>
            </a:r>
            <a:r>
              <a:rPr lang="en-US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Summary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5FA73CE0-2252-4BB8-84B1-FD89536ACE2E}"/>
              </a:ext>
            </a:extLst>
          </p:cNvPr>
          <p:cNvSpPr txBox="1">
            <a:spLocks/>
          </p:cNvSpPr>
          <p:nvPr/>
        </p:nvSpPr>
        <p:spPr bwMode="white">
          <a:xfrm>
            <a:off x="4369676" y="1260889"/>
            <a:ext cx="3148965" cy="28790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Budgeted Income Statement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howed Walmart will be in an excellent position to afford this project over the next quarter.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 helped determine funding, financial risk, and profitability for the project. 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12700">
              <a:lnSpc>
                <a:spcPct val="120000"/>
              </a:lnSpc>
              <a:spcBef>
                <a:spcPts val="100"/>
              </a:spcBef>
            </a:pPr>
            <a:endParaRPr lang="en-US" sz="1900" b="1" dirty="0">
              <a:solidFill>
                <a:schemeClr val="bg1"/>
              </a:solidFill>
            </a:endParaRPr>
          </a:p>
        </p:txBody>
      </p:sp>
      <p:pic>
        <p:nvPicPr>
          <p:cNvPr id="18" name="Picture Placeholder 39" descr="Check icon">
            <a:extLst>
              <a:ext uri="{FF2B5EF4-FFF2-40B4-BE49-F238E27FC236}">
                <a16:creationId xmlns:a16="http://schemas.microsoft.com/office/drawing/2014/main" id="{CFF20F9D-D5F4-4015-BED5-BC0612DF4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7677956" y="3881145"/>
            <a:ext cx="576000" cy="576000"/>
          </a:xfrm>
          <a:prstGeom prst="rect">
            <a:avLst/>
          </a:prstGeom>
        </p:spPr>
      </p:pic>
      <p:sp>
        <p:nvSpPr>
          <p:cNvPr id="19" name="Content Placeholder 11">
            <a:extLst>
              <a:ext uri="{FF2B5EF4-FFF2-40B4-BE49-F238E27FC236}">
                <a16:creationId xmlns:a16="http://schemas.microsoft.com/office/drawing/2014/main" id="{F903C21F-EEE8-41F5-AB1A-73A5706AB376}"/>
              </a:ext>
            </a:extLst>
          </p:cNvPr>
          <p:cNvSpPr txBox="1">
            <a:spLocks/>
          </p:cNvSpPr>
          <p:nvPr/>
        </p:nvSpPr>
        <p:spPr bwMode="white">
          <a:xfrm>
            <a:off x="4518839" y="4263077"/>
            <a:ext cx="3148966" cy="2298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WACC(MCC), ARR, and NPV </a:t>
            </a:r>
            <a:endParaRPr lang="en-US" sz="1800" b="1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98450" indent="-285750">
              <a:lnSpc>
                <a:spcPct val="12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Walmart’s profit from investing in this project will be 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greater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than the investment costs</a:t>
            </a:r>
            <a:endParaRPr lang="en-US" sz="1800" spc="-1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408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holding a phone&#10;&#10;Description automatically generated with low confidence">
            <a:extLst>
              <a:ext uri="{FF2B5EF4-FFF2-40B4-BE49-F238E27FC236}">
                <a16:creationId xmlns:a16="http://schemas.microsoft.com/office/drawing/2014/main" id="{FF54C6D8-D268-4373-AFFE-74E44B8045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1"/>
          <a:stretch/>
        </p:blipFill>
        <p:spPr>
          <a:xfrm>
            <a:off x="-76575" y="0"/>
            <a:ext cx="6563711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35433" y="1905926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88242" y="2082603"/>
            <a:ext cx="5659460" cy="83385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NETSUITE’S UNIFIED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CRM &amp; ERP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287428" y="2928131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50688"/>
            <a:ext cx="5122488" cy="13583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265"/>
              </a:spcAft>
              <a:buNone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This presentation provides a review of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Walmart, Inc.’s financial statements and </a:t>
            </a: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shows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budget and cash flow for the IT department. 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69A86-4454-4F62-97B0-7E6921DE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74" y="322594"/>
            <a:ext cx="10515600" cy="1325563"/>
          </a:xfrm>
        </p:spPr>
        <p:txBody>
          <a:bodyPr/>
          <a:lstStyle/>
          <a:p>
            <a:r>
              <a:rPr lang="en-US" dirty="0"/>
              <a:t>Image Resources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B7522A-6545-4B4A-998C-28B645500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20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081060-3EFD-4E07-AABF-869CDC1CA4FB}"/>
              </a:ext>
            </a:extLst>
          </p:cNvPr>
          <p:cNvSpPr txBox="1"/>
          <p:nvPr/>
        </p:nvSpPr>
        <p:spPr>
          <a:xfrm>
            <a:off x="774404" y="1463859"/>
            <a:ext cx="99432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 by Anna Shvets from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Pexels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https://www.pexels.com/photo/woman-in-yellow-tshirt-and-beige-jacket-holding-a-fruit-stand-3962285/</a:t>
            </a:r>
          </a:p>
          <a:p>
            <a:pPr indent="-457200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 by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cottonbro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Pexels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https://www.pexels.com/photo/person-holding-black-android-smartphone-5076516/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Photo by </a:t>
            </a:r>
            <a:r>
              <a:rPr lang="en-US" sz="1200" b="1" i="0" strike="noStrike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Artem </a:t>
            </a:r>
            <a:r>
              <a:rPr lang="en-US" sz="1200" b="1" i="0" strike="noStrike" dirty="0" err="1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Beliaikin</a:t>
            </a:r>
            <a:r>
              <a:rPr lang="en-US" sz="12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from </a:t>
            </a:r>
            <a:r>
              <a:rPr lang="en-US" sz="1200" b="1" i="0" strike="noStrike" dirty="0" err="1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Pexels</a:t>
            </a:r>
            <a:endParaRPr lang="en-US" sz="1200" b="1" i="0" strike="noStrike" dirty="0">
              <a:solidFill>
                <a:srgbClr val="1A1A1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https://www.pexels.com/photo/close-up-photo-of-hanged-clothes-2447042/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Photo by </a:t>
            </a:r>
            <a:r>
              <a:rPr lang="en-US" sz="1200" b="1" i="0" strike="noStrike" dirty="0" err="1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Pixabay</a:t>
            </a:r>
            <a:r>
              <a:rPr lang="en-US" sz="12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from </a:t>
            </a:r>
            <a:r>
              <a:rPr lang="en-US" sz="1200" b="1" i="0" strike="noStrike" dirty="0" err="1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Pexels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https://www.pexels.com/photo/bank-banking-black-and-white-budget-259209/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572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All other images are PowerPoint template images.</a:t>
            </a:r>
          </a:p>
        </p:txBody>
      </p:sp>
    </p:spTree>
    <p:extLst>
      <p:ext uri="{BB962C8B-B14F-4D97-AF65-F5344CB8AC3E}">
        <p14:creationId xmlns:p14="http://schemas.microsoft.com/office/powerpoint/2010/main" val="362455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4992727" y="1780164"/>
            <a:ext cx="2983732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Aligns with Cost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Implementing NetSuite’s unified CRM and ERP system would cost $19,500,000 (over the next quarter). The initial project costs given in the company’s financial fact sheet is $19,500,000. 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1370154" y="1808852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Aligns with Goals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ligns with the company’s strategic goal: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Increase the average transaction amount per consumer visit to the store and website. </a:t>
            </a:r>
            <a:endParaRPr lang="en-US" sz="1800" b="1" spc="-1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8591031" y="1743217"/>
            <a:ext cx="3148966" cy="3466735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Proven Success Rates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Many large companies, including, but not limited to,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Nestle, Wells Fargo &amp; Company, T-Mobile Retail USA, Audi of America,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and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Accenture,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have found success in using NetSuite’s unified CRM and ERP system.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-Apps Run the World, 2021</a:t>
            </a:r>
            <a:endParaRPr lang="en-US" sz="1800" i="1" spc="-15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7" y="3849455"/>
            <a:ext cx="3108602" cy="2377977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Integrations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1265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It has “integrated sales processes from opportunity, upsell and quote management to sales forecasting, order management, fulfillment and commission, sales performance is greatly improved” 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1265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 Oracle NetSuite, n.d.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/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416727" y="4026426"/>
            <a:ext cx="576000" cy="576000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F935C716-5CA7-467D-917E-5AA65F1A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NetSuite’s Unified CRM and ERP Description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5FA73CE0-2252-4BB8-84B1-FD89536ACE2E}"/>
              </a:ext>
            </a:extLst>
          </p:cNvPr>
          <p:cNvSpPr txBox="1">
            <a:spLocks/>
          </p:cNvSpPr>
          <p:nvPr/>
        </p:nvSpPr>
        <p:spPr bwMode="white">
          <a:xfrm>
            <a:off x="4973529" y="4344421"/>
            <a:ext cx="2983732" cy="1922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Increased Performance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E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quipping sales with real-time access to prospective customers, existing customers, and order records.</a:t>
            </a:r>
            <a:endParaRPr lang="en-US" sz="19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TOPIC OUTLINE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13" name="Content Placeholder 12" descr="Table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2504110122"/>
              </p:ext>
            </p:extLst>
          </p:nvPr>
        </p:nvGraphicFramePr>
        <p:xfrm>
          <a:off x="859454" y="2559049"/>
          <a:ext cx="10462597" cy="1547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2519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2519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2521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092519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092519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543605"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I.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II.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III.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1V.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V.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9987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Current Financial Position Metrics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Budgeted Income Statement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0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IT Procurement Plan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0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Funding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Summary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2" name="Straight Connector 11" descr="Line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6000" y="4101403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7" y="4487445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7028908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0"/>
            <a:ext cx="12189600" cy="7029907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292CBA7-2165-447E-A172-A9818E1C9443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712380" y="143066"/>
            <a:ext cx="798845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                       </a:t>
            </a:r>
            <a:endParaRPr lang="en-US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613C795B-B403-4FC3-AAA8-7B07EE548CA5}"/>
              </a:ext>
            </a:extLst>
          </p:cNvPr>
          <p:cNvSpPr/>
          <p:nvPr/>
        </p:nvSpPr>
        <p:spPr>
          <a:xfrm>
            <a:off x="138920" y="1600107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A. Net Profit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A1345B7F-31CB-4E63-94F6-491189C21AC2}"/>
              </a:ext>
            </a:extLst>
          </p:cNvPr>
          <p:cNvSpPr/>
          <p:nvPr/>
        </p:nvSpPr>
        <p:spPr>
          <a:xfrm>
            <a:off x="1957152" y="4192700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D. Solvency Ratios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E777DB63-33FF-492D-930F-41D85AD2D4A5}"/>
              </a:ext>
            </a:extLst>
          </p:cNvPr>
          <p:cNvSpPr/>
          <p:nvPr/>
        </p:nvSpPr>
        <p:spPr>
          <a:xfrm>
            <a:off x="3949660" y="1610822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B. Retained</a:t>
            </a: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Earnings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9B045483-058E-4BB2-BBEA-1405CD3621CB}"/>
              </a:ext>
            </a:extLst>
          </p:cNvPr>
          <p:cNvSpPr/>
          <p:nvPr/>
        </p:nvSpPr>
        <p:spPr>
          <a:xfrm>
            <a:off x="5801402" y="4218178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E. Profitability </a:t>
            </a:r>
          </a:p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Ratios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6447B93D-39D2-49EA-925E-554ACD9D6042}"/>
              </a:ext>
            </a:extLst>
          </p:cNvPr>
          <p:cNvSpPr/>
          <p:nvPr/>
        </p:nvSpPr>
        <p:spPr>
          <a:xfrm>
            <a:off x="8070830" y="1600199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C. Liquidity Ratios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86D0C31F-A0E0-4712-99CA-58E87297E719}"/>
              </a:ext>
            </a:extLst>
          </p:cNvPr>
          <p:cNvSpPr/>
          <p:nvPr/>
        </p:nvSpPr>
        <p:spPr>
          <a:xfrm>
            <a:off x="9297149" y="4203415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F. Summary of Metrics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5F36B8-F21C-4BD9-A416-8A595B932C6D}"/>
              </a:ext>
            </a:extLst>
          </p:cNvPr>
          <p:cNvSpPr/>
          <p:nvPr/>
        </p:nvSpPr>
        <p:spPr>
          <a:xfrm>
            <a:off x="9524390" y="61992"/>
            <a:ext cx="1841650" cy="9498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?</a:t>
            </a:r>
          </a:p>
        </p:txBody>
      </p:sp>
      <p:sp>
        <p:nvSpPr>
          <p:cNvPr id="22" name="object 5" descr="Beige rectangle">
            <a:extLst>
              <a:ext uri="{FF2B5EF4-FFF2-40B4-BE49-F238E27FC236}">
                <a16:creationId xmlns:a16="http://schemas.microsoft.com/office/drawing/2014/main" id="{4BC028CB-C543-4B78-BEE8-8C18B7AD20EC}"/>
              </a:ext>
            </a:extLst>
          </p:cNvPr>
          <p:cNvSpPr/>
          <p:nvPr/>
        </p:nvSpPr>
        <p:spPr bwMode="ltGray">
          <a:xfrm flipV="1">
            <a:off x="884521" y="1106913"/>
            <a:ext cx="4834673" cy="85905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922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77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0F4E2C21-A634-44A7-85E1-F41C902FBDD4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A. Net Profit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8575D-0E55-4A9D-9DB5-E05119C1617B}"/>
              </a:ext>
            </a:extLst>
          </p:cNvPr>
          <p:cNvSpPr txBox="1"/>
          <p:nvPr/>
        </p:nvSpPr>
        <p:spPr>
          <a:xfrm>
            <a:off x="629763" y="1536820"/>
            <a:ext cx="7258700" cy="1992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Walmart generated an economic value of $7,175,000,000 within the last six-month period. </a:t>
            </a:r>
          </a:p>
          <a:p>
            <a:pPr marL="285750" marR="0" indent="-28575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Walmart w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ill have generated an economic value of $14,350,000,000 by the end of the year</a:t>
            </a:r>
            <a:r>
              <a:rPr lang="en-US" sz="2000" b="1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lang="en-US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D7D7FC-46B9-462D-B1CC-227E81015796}"/>
              </a:ext>
            </a:extLst>
          </p:cNvPr>
          <p:cNvSpPr txBox="1"/>
          <p:nvPr/>
        </p:nvSpPr>
        <p:spPr>
          <a:xfrm>
            <a:off x="9030170" y="5581101"/>
            <a:ext cx="2374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Positive Net Profit Margin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F24E113-CFBD-4DA1-9D92-BE202C422579}"/>
              </a:ext>
            </a:extLst>
          </p:cNvPr>
          <p:cNvSpPr txBox="1">
            <a:spLocks/>
          </p:cNvSpPr>
          <p:nvPr/>
        </p:nvSpPr>
        <p:spPr bwMode="white">
          <a:xfrm>
            <a:off x="1445927" y="4654658"/>
            <a:ext cx="4898497" cy="1520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What does it mean?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 company’s net profit could be a source for funding the project</a:t>
            </a:r>
            <a:r>
              <a:rPr lang="en-US" sz="200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200" dirty="0"/>
          </a:p>
          <a:p>
            <a:endParaRPr lang="en-US" sz="2000" dirty="0"/>
          </a:p>
        </p:txBody>
      </p:sp>
      <p:pic>
        <p:nvPicPr>
          <p:cNvPr id="17" name="Picture Placeholder 35" descr="Information with solid fill">
            <a:extLst>
              <a:ext uri="{FF2B5EF4-FFF2-40B4-BE49-F238E27FC236}">
                <a16:creationId xmlns:a16="http://schemas.microsoft.com/office/drawing/2014/main" id="{CE5C210A-8476-4DD4-9171-AC6DA5A224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36127" y="4472794"/>
            <a:ext cx="526203" cy="526203"/>
          </a:xfrm>
          <a:prstGeom prst="rect">
            <a:avLst/>
          </a:prstGeom>
        </p:spPr>
      </p:pic>
      <p:pic>
        <p:nvPicPr>
          <p:cNvPr id="18" name="Picture Placeholder 35" descr="Check icon">
            <a:extLst>
              <a:ext uri="{FF2B5EF4-FFF2-40B4-BE49-F238E27FC236}">
                <a16:creationId xmlns:a16="http://schemas.microsoft.com/office/drawing/2014/main" id="{64C825A9-DD55-4F63-B9D4-CA5042602C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139480" y="5520267"/>
            <a:ext cx="733345" cy="73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31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-277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8575D-0E55-4A9D-9DB5-E05119C1617B}"/>
              </a:ext>
            </a:extLst>
          </p:cNvPr>
          <p:cNvSpPr txBox="1"/>
          <p:nvPr/>
        </p:nvSpPr>
        <p:spPr>
          <a:xfrm>
            <a:off x="943938" y="1556357"/>
            <a:ext cx="7287895" cy="2673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 has an excellent retained earnings amount of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$84,572,000,000. </a:t>
            </a:r>
          </a:p>
          <a:p>
            <a:pPr marL="342900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 will have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$84,572,000,000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have left over, after dividends have been paid to shareholders.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/>
          </a:p>
          <a:p>
            <a:pPr marL="342900" marR="0" indent="-3429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D7D7FC-46B9-462D-B1CC-227E81015796}"/>
              </a:ext>
            </a:extLst>
          </p:cNvPr>
          <p:cNvSpPr txBox="1"/>
          <p:nvPr/>
        </p:nvSpPr>
        <p:spPr>
          <a:xfrm>
            <a:off x="9030170" y="5581101"/>
            <a:ext cx="2374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Positive Retained Earnings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4C89A3C9-A6FF-4C3D-A355-DC367C30A220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B. Retained Earnings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99C19D-175D-48C5-AE04-903BB8DA723C}"/>
              </a:ext>
            </a:extLst>
          </p:cNvPr>
          <p:cNvSpPr txBox="1">
            <a:spLocks/>
          </p:cNvSpPr>
          <p:nvPr/>
        </p:nvSpPr>
        <p:spPr bwMode="white">
          <a:xfrm>
            <a:off x="1332353" y="5054898"/>
            <a:ext cx="4898497" cy="1520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</a:rPr>
              <a:t>     What does it mean?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Walmart’s retained earnings could be a source for funding the project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/>
          </a:p>
        </p:txBody>
      </p:sp>
      <p:pic>
        <p:nvPicPr>
          <p:cNvPr id="16" name="Picture Placeholder 35" descr="Information with solid fill">
            <a:extLst>
              <a:ext uri="{FF2B5EF4-FFF2-40B4-BE49-F238E27FC236}">
                <a16:creationId xmlns:a16="http://schemas.microsoft.com/office/drawing/2014/main" id="{F9DD1204-B844-46C4-AFC1-977B1ED8F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79352" y="4687079"/>
            <a:ext cx="526203" cy="526203"/>
          </a:xfrm>
          <a:prstGeom prst="rect">
            <a:avLst/>
          </a:prstGeom>
        </p:spPr>
      </p:pic>
      <p:pic>
        <p:nvPicPr>
          <p:cNvPr id="17" name="Picture Placeholder 35" descr="Check icon">
            <a:extLst>
              <a:ext uri="{FF2B5EF4-FFF2-40B4-BE49-F238E27FC236}">
                <a16:creationId xmlns:a16="http://schemas.microsoft.com/office/drawing/2014/main" id="{5B1B5338-0A14-4642-A92C-5E0F8D84A6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139480" y="5520267"/>
            <a:ext cx="733345" cy="73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86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8575D-0E55-4A9D-9DB5-E05119C1617B}"/>
              </a:ext>
            </a:extLst>
          </p:cNvPr>
          <p:cNvSpPr txBox="1"/>
          <p:nvPr/>
        </p:nvSpPr>
        <p:spPr>
          <a:xfrm>
            <a:off x="486552" y="1614269"/>
            <a:ext cx="7287895" cy="245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healthy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current ratio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should generally fall between 1.5 and 3 and Walmart’s is below 1 at 0.96. </a:t>
            </a: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Walmart’s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negative working capital of $-2,879,000,000 indicates that the Walmart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may not 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 in the best position right now to pay its current liabilities.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Placeholder 35" descr="Badge Unfollow with solid fill">
            <a:extLst>
              <a:ext uri="{FF2B5EF4-FFF2-40B4-BE49-F238E27FC236}">
                <a16:creationId xmlns:a16="http://schemas.microsoft.com/office/drawing/2014/main" id="{7C8CCAA2-A39A-41F4-B0FB-10A9503B0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8451493" y="5477767"/>
            <a:ext cx="576000" cy="57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D7D7FC-46B9-462D-B1CC-227E81015796}"/>
              </a:ext>
            </a:extLst>
          </p:cNvPr>
          <p:cNvSpPr txBox="1"/>
          <p:nvPr/>
        </p:nvSpPr>
        <p:spPr>
          <a:xfrm>
            <a:off x="9030170" y="5581101"/>
            <a:ext cx="2374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Low Liquidity Ratios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4C89A3C9-A6FF-4C3D-A355-DC367C30A220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C. Liquidity Ratios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588576-3F1D-41E2-B1F5-DCA4A709555D}"/>
              </a:ext>
            </a:extLst>
          </p:cNvPr>
          <p:cNvSpPr txBox="1"/>
          <p:nvPr/>
        </p:nvSpPr>
        <p:spPr>
          <a:xfrm>
            <a:off x="8451494" y="3343046"/>
            <a:ext cx="3172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current ratio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the 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working capital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were used as part of the 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Current Position Analysis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evaluate Walmart’s liquidity.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70F695-D1AC-47C2-A2B8-F05149000985}"/>
              </a:ext>
            </a:extLst>
          </p:cNvPr>
          <p:cNvSpPr txBox="1">
            <a:spLocks/>
          </p:cNvSpPr>
          <p:nvPr/>
        </p:nvSpPr>
        <p:spPr bwMode="white">
          <a:xfrm>
            <a:off x="1188576" y="4540411"/>
            <a:ext cx="4802574" cy="21822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What does it mean?</a:t>
            </a:r>
          </a:p>
          <a:p>
            <a:pPr>
              <a:lnSpc>
                <a:spcPct val="110000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A low liquidity ratio means that a firm may struggle to pay short-term obligations and liquid assets may not be the best sources used to fund the project.</a:t>
            </a:r>
          </a:p>
          <a:p>
            <a:endParaRPr lang="en-US" sz="2000" dirty="0"/>
          </a:p>
        </p:txBody>
      </p:sp>
      <p:pic>
        <p:nvPicPr>
          <p:cNvPr id="16" name="Picture Placeholder 35" descr="Information with solid fill">
            <a:extLst>
              <a:ext uri="{FF2B5EF4-FFF2-40B4-BE49-F238E27FC236}">
                <a16:creationId xmlns:a16="http://schemas.microsoft.com/office/drawing/2014/main" id="{476C54E8-EB70-4BD4-9636-21BEEF0068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 bwMode="white">
          <a:xfrm>
            <a:off x="662372" y="4357850"/>
            <a:ext cx="526203" cy="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0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bed, ceiling, rack&#10;&#10;Description automatically generated">
            <a:extLst>
              <a:ext uri="{FF2B5EF4-FFF2-40B4-BE49-F238E27FC236}">
                <a16:creationId xmlns:a16="http://schemas.microsoft.com/office/drawing/2014/main" id="{D2919A8C-5710-46BD-AC85-021E7A290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7" y="0"/>
            <a:ext cx="12192277" cy="6858000"/>
          </a:xfrm>
          <a:prstGeom prst="rect">
            <a:avLst/>
          </a:prstGeo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b="1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I.  Current Financial Position Metrics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8575D-0E55-4A9D-9DB5-E05119C1617B}"/>
              </a:ext>
            </a:extLst>
          </p:cNvPr>
          <p:cNvSpPr txBox="1"/>
          <p:nvPr/>
        </p:nvSpPr>
        <p:spPr>
          <a:xfrm>
            <a:off x="486552" y="1614269"/>
            <a:ext cx="7287895" cy="106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Walmart’s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ratio of fixed assets to long-term liabilities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230%</a:t>
            </a: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Walmart’s ratio of </a:t>
            </a:r>
            <a:r>
              <a:rPr lang="en-US" sz="20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times interest earned</a:t>
            </a: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is 240%. </a:t>
            </a: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4C89A3C9-A6FF-4C3D-A355-DC367C30A220}"/>
              </a:ext>
            </a:extLst>
          </p:cNvPr>
          <p:cNvSpPr/>
          <p:nvPr/>
        </p:nvSpPr>
        <p:spPr>
          <a:xfrm>
            <a:off x="8872825" y="317973"/>
            <a:ext cx="2689412" cy="2592593"/>
          </a:xfrm>
          <a:prstGeom prst="flowChartConnector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C. Solvency Ratios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588576-3F1D-41E2-B1F5-DCA4A709555D}"/>
              </a:ext>
            </a:extLst>
          </p:cNvPr>
          <p:cNvSpPr txBox="1"/>
          <p:nvPr/>
        </p:nvSpPr>
        <p:spPr>
          <a:xfrm>
            <a:off x="8451494" y="3343046"/>
            <a:ext cx="3172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fixed assets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the </a:t>
            </a:r>
            <a:r>
              <a:rPr lang="en-US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amount available to pay times interest earned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ratios</a:t>
            </a:r>
            <a:r>
              <a:rPr lang="en-US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were used to evaluate </a:t>
            </a:r>
            <a:r>
              <a:rPr lang="en-US" sz="1800" b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Walmart’s </a:t>
            </a:r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solvency</a:t>
            </a:r>
            <a:r>
              <a:rPr lang="en-US" sz="1800" b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70F695-D1AC-47C2-A2B8-F05149000985}"/>
              </a:ext>
            </a:extLst>
          </p:cNvPr>
          <p:cNvSpPr txBox="1">
            <a:spLocks/>
          </p:cNvSpPr>
          <p:nvPr/>
        </p:nvSpPr>
        <p:spPr bwMode="white">
          <a:xfrm>
            <a:off x="1218749" y="3235739"/>
            <a:ext cx="4802574" cy="3703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What does it mean?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Businesses with a strong solvency can close out their long-term debt obligations at maturity using operating income.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When solvency ratios have percentages that are lying above 20%, this usually indicates that a business has a solid solvency.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800" i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fixed assets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the </a:t>
            </a:r>
            <a:r>
              <a:rPr lang="en-US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amount available to pay times interest earned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could be one of the possible sources for funding the project. 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/>
          </a:p>
        </p:txBody>
      </p:sp>
      <p:pic>
        <p:nvPicPr>
          <p:cNvPr id="16" name="Picture Placeholder 35" descr="Information with solid fill">
            <a:extLst>
              <a:ext uri="{FF2B5EF4-FFF2-40B4-BE49-F238E27FC236}">
                <a16:creationId xmlns:a16="http://schemas.microsoft.com/office/drawing/2014/main" id="{476C54E8-EB70-4BD4-9636-21BEEF006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644463" y="3148888"/>
            <a:ext cx="526203" cy="526203"/>
          </a:xfrm>
          <a:prstGeom prst="rect">
            <a:avLst/>
          </a:prstGeom>
        </p:spPr>
      </p:pic>
      <p:pic>
        <p:nvPicPr>
          <p:cNvPr id="17" name="Picture Placeholder 35" descr="Check icon">
            <a:extLst>
              <a:ext uri="{FF2B5EF4-FFF2-40B4-BE49-F238E27FC236}">
                <a16:creationId xmlns:a16="http://schemas.microsoft.com/office/drawing/2014/main" id="{ED542F1A-3F90-49C9-AA90-7BB1259849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139480" y="5520267"/>
            <a:ext cx="733345" cy="73334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15A7162-B165-4F90-A774-F47A6B2B4A49}"/>
              </a:ext>
            </a:extLst>
          </p:cNvPr>
          <p:cNvSpPr txBox="1"/>
          <p:nvPr/>
        </p:nvSpPr>
        <p:spPr>
          <a:xfrm>
            <a:off x="9030170" y="5581101"/>
            <a:ext cx="2374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Positive Solvency Ratios</a:t>
            </a:r>
          </a:p>
        </p:txBody>
      </p:sp>
    </p:spTree>
    <p:extLst>
      <p:ext uri="{BB962C8B-B14F-4D97-AF65-F5344CB8AC3E}">
        <p14:creationId xmlns:p14="http://schemas.microsoft.com/office/powerpoint/2010/main" val="4272105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481</TotalTime>
  <Words>1687</Words>
  <Application>Microsoft Office PowerPoint</Application>
  <PresentationFormat>Widescreen</PresentationFormat>
  <Paragraphs>300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</vt:lpstr>
      <vt:lpstr>Calibri</vt:lpstr>
      <vt:lpstr>Courier New</vt:lpstr>
      <vt:lpstr>Gill Sans MT</vt:lpstr>
      <vt:lpstr>Times New Roman</vt:lpstr>
      <vt:lpstr>Office Theme</vt:lpstr>
      <vt:lpstr>PROJECT PROPOSAL NETSUITE’S UNIFIED CRM &amp; ERP</vt:lpstr>
      <vt:lpstr>NETSUITE’S UNIFIED  CRM &amp; ERP</vt:lpstr>
      <vt:lpstr>NetSuite’s Unified CRM and ERP Description  </vt:lpstr>
      <vt:lpstr>TOPIC OUTLINE</vt:lpstr>
      <vt:lpstr>I.  Current Financial Position Metrics                       </vt:lpstr>
      <vt:lpstr>I.  Current Financial Position Metrics</vt:lpstr>
      <vt:lpstr>I.  Current Financial Position Metrics</vt:lpstr>
      <vt:lpstr>I.  Current Financial Position Metrics</vt:lpstr>
      <vt:lpstr>I.  Current Financial Position Metrics</vt:lpstr>
      <vt:lpstr>I.  Current Financial Position Metrics</vt:lpstr>
      <vt:lpstr>I.  Current Financial Position Metrics</vt:lpstr>
      <vt:lpstr>II.  Budgeted Income Statement                       </vt:lpstr>
      <vt:lpstr>III.  IT Procurement Plan                       </vt:lpstr>
      <vt:lpstr>III.  IT Procurement Plan </vt:lpstr>
      <vt:lpstr>III.  IT Procurement Plan </vt:lpstr>
      <vt:lpstr>IV. Funding the Project                       </vt:lpstr>
      <vt:lpstr>IV. FUNDING THE PROJECT</vt:lpstr>
      <vt:lpstr>IV. Funding the Project                       </vt:lpstr>
      <vt:lpstr>V. Summary </vt:lpstr>
      <vt:lpstr>Image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SERVICES PITCH DECK</dc:title>
  <dc:creator>Therese Parks</dc:creator>
  <cp:lastModifiedBy>Therese Parks</cp:lastModifiedBy>
  <cp:revision>99</cp:revision>
  <dcterms:created xsi:type="dcterms:W3CDTF">2021-12-06T15:38:48Z</dcterms:created>
  <dcterms:modified xsi:type="dcterms:W3CDTF">2021-12-09T22:24:00Z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